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3" r:id="rId3"/>
    <p:sldId id="307" r:id="rId4"/>
    <p:sldId id="324" r:id="rId5"/>
    <p:sldId id="325" r:id="rId6"/>
    <p:sldId id="326" r:id="rId7"/>
    <p:sldId id="330" r:id="rId8"/>
    <p:sldId id="327" r:id="rId9"/>
    <p:sldId id="331" r:id="rId10"/>
    <p:sldId id="339" r:id="rId11"/>
    <p:sldId id="332" r:id="rId12"/>
    <p:sldId id="333" r:id="rId13"/>
    <p:sldId id="334" r:id="rId14"/>
    <p:sldId id="335" r:id="rId15"/>
    <p:sldId id="337" r:id="rId16"/>
    <p:sldId id="338" r:id="rId17"/>
    <p:sldId id="344" r:id="rId18"/>
    <p:sldId id="336" r:id="rId19"/>
    <p:sldId id="342" r:id="rId20"/>
    <p:sldId id="341" r:id="rId21"/>
    <p:sldId id="32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9F9F9"/>
    <a:srgbClr val="FFFFFF"/>
    <a:srgbClr val="161616"/>
    <a:srgbClr val="6D8CAC"/>
    <a:srgbClr val="21345C"/>
    <a:srgbClr val="2A345C"/>
    <a:srgbClr val="1C2244"/>
    <a:srgbClr val="F1ECE6"/>
    <a:srgbClr val="0F122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5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3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4650004" y="2505670"/>
            <a:ext cx="289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산 </a:t>
            </a:r>
            <a:r>
              <a:rPr lang="en-US" altLang="ko-KR" sz="5400" dirty="0">
                <a:solidFill>
                  <a:schemeClr val="bg1"/>
                </a:solidFill>
              </a:rPr>
              <a:t>CHECK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5084344" y="3917911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캡스톤</a:t>
            </a:r>
            <a:r>
              <a:rPr lang="ko-KR" altLang="en-US" dirty="0">
                <a:solidFill>
                  <a:schemeClr val="bg1"/>
                </a:solidFill>
              </a:rPr>
              <a:t> 디자인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6500C-F5DA-4895-DE14-2F977CA4F0FC}"/>
              </a:ext>
            </a:extLst>
          </p:cNvPr>
          <p:cNvSpPr txBox="1"/>
          <p:nvPr/>
        </p:nvSpPr>
        <p:spPr>
          <a:xfrm>
            <a:off x="8844280" y="4697381"/>
            <a:ext cx="2411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60181639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박재윤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60181619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김도현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60181646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안성재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60181673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 찬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D44FA675-C9FA-B4F9-9996-E13500FD6966}"/>
              </a:ext>
            </a:extLst>
          </p:cNvPr>
          <p:cNvSpPr/>
          <p:nvPr/>
        </p:nvSpPr>
        <p:spPr>
          <a:xfrm>
            <a:off x="488207" y="466532"/>
            <a:ext cx="1303271" cy="1399590"/>
          </a:xfrm>
          <a:custGeom>
            <a:avLst/>
            <a:gdLst/>
            <a:ahLst/>
            <a:cxnLst/>
            <a:rect l="l" t="t" r="r" b="b"/>
            <a:pathLst>
              <a:path w="1280160" h="1280160">
                <a:moveTo>
                  <a:pt x="0" y="1280159"/>
                </a:moveTo>
                <a:lnTo>
                  <a:pt x="1280160" y="1280159"/>
                </a:lnTo>
                <a:lnTo>
                  <a:pt x="1280160" y="0"/>
                </a:lnTo>
                <a:lnTo>
                  <a:pt x="0" y="0"/>
                </a:lnTo>
                <a:lnTo>
                  <a:pt x="0" y="1280159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1F6DD0-42A8-3E1A-A3A3-9AA0E222B0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40" y="503856"/>
            <a:ext cx="1236614" cy="1336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D06BA6-1091-7CA4-66B8-8FC7C5891314}"/>
              </a:ext>
            </a:extLst>
          </p:cNvPr>
          <p:cNvSpPr txBox="1"/>
          <p:nvPr/>
        </p:nvSpPr>
        <p:spPr>
          <a:xfrm>
            <a:off x="5515551" y="441176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최종 발표</a:t>
            </a: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3300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3.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모델 정의 및 분석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319062-1E60-B54F-D769-C45B33791D42}"/>
              </a:ext>
            </a:extLst>
          </p:cNvPr>
          <p:cNvSpPr txBox="1"/>
          <p:nvPr/>
        </p:nvSpPr>
        <p:spPr>
          <a:xfrm>
            <a:off x="409372" y="1074071"/>
            <a:ext cx="1029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+mj-lt"/>
              </a:rPr>
              <a:t>•</a:t>
            </a:r>
            <a:r>
              <a:rPr lang="ko-KR" altLang="en-US" sz="2400" dirty="0">
                <a:latin typeface="+mj-lt"/>
              </a:rPr>
              <a:t>사고 코드</a:t>
            </a:r>
            <a:r>
              <a:rPr lang="en-US" altLang="ko-KR" sz="2400" dirty="0">
                <a:latin typeface="+mj-lt"/>
              </a:rPr>
              <a:t> </a:t>
            </a:r>
            <a:r>
              <a:rPr lang="ko-KR" altLang="en-US" sz="2400" dirty="0">
                <a:latin typeface="+mj-lt"/>
              </a:rPr>
              <a:t>분석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84BDA3-F1DE-BC02-AA3D-32329F9B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34" y="2124364"/>
            <a:ext cx="3505713" cy="43965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096863-2013-9C99-98EF-BB490259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80" y="2124363"/>
            <a:ext cx="3310929" cy="43965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BFE1A1-D9D7-5609-B13F-54446FD8D882}"/>
              </a:ext>
            </a:extLst>
          </p:cNvPr>
          <p:cNvSpPr txBox="1"/>
          <p:nvPr/>
        </p:nvSpPr>
        <p:spPr>
          <a:xfrm>
            <a:off x="480291" y="161636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일반조난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C6F7E-172D-F42D-F368-A9787B80DD95}"/>
              </a:ext>
            </a:extLst>
          </p:cNvPr>
          <p:cNvSpPr txBox="1"/>
          <p:nvPr/>
        </p:nvSpPr>
        <p:spPr>
          <a:xfrm>
            <a:off x="4479637" y="161636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개인질환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B9E8B1-3455-EC68-E3FA-B0004F1AF052}"/>
              </a:ext>
            </a:extLst>
          </p:cNvPr>
          <p:cNvSpPr txBox="1"/>
          <p:nvPr/>
        </p:nvSpPr>
        <p:spPr>
          <a:xfrm>
            <a:off x="8266546" y="161636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산악기타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C221B1F-C959-1A23-5CDC-A82A3DB4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227" y="2124364"/>
            <a:ext cx="3125621" cy="43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3300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3.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모델 정의 및 분석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9ACE2-D037-0E6B-F3C7-DFD23F91E184}"/>
              </a:ext>
            </a:extLst>
          </p:cNvPr>
          <p:cNvSpPr txBox="1"/>
          <p:nvPr/>
        </p:nvSpPr>
        <p:spPr>
          <a:xfrm>
            <a:off x="613439" y="4477968"/>
            <a:ext cx="1029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각 사고에 대한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case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분류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686B2C-4ACD-497F-D91B-AE463B72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15" y="1687535"/>
            <a:ext cx="6119163" cy="23888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D84F40-D7AE-2E9D-A40C-9366E61673C2}"/>
              </a:ext>
            </a:extLst>
          </p:cNvPr>
          <p:cNvSpPr txBox="1"/>
          <p:nvPr/>
        </p:nvSpPr>
        <p:spPr>
          <a:xfrm>
            <a:off x="613438" y="5133229"/>
            <a:ext cx="1029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기온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이슬점을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stepwise selection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을 통해 기온을 선택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F7AE0-E614-0426-8A5E-B9C1065F08F6}"/>
              </a:ext>
            </a:extLst>
          </p:cNvPr>
          <p:cNvSpPr txBox="1"/>
          <p:nvPr/>
        </p:nvSpPr>
        <p:spPr>
          <a:xfrm>
            <a:off x="613437" y="5809215"/>
            <a:ext cx="1029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이슬점온도가 현재 온도와 상대습도 등을 반영하고 있어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select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319062-1E60-B54F-D769-C45B33791D42}"/>
              </a:ext>
            </a:extLst>
          </p:cNvPr>
          <p:cNvSpPr txBox="1"/>
          <p:nvPr/>
        </p:nvSpPr>
        <p:spPr>
          <a:xfrm>
            <a:off x="409372" y="1074071"/>
            <a:ext cx="1029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모델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분석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1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3300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3.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모델 정의 및 분석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AF967-5500-F864-3C43-35CD8C9AA61D}"/>
              </a:ext>
            </a:extLst>
          </p:cNvPr>
          <p:cNvSpPr txBox="1"/>
          <p:nvPr/>
        </p:nvSpPr>
        <p:spPr>
          <a:xfrm>
            <a:off x="768013" y="4177504"/>
            <a:ext cx="661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최종 학습결과 약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78%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4EB94D-6E15-E947-E67B-9DC3B686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18" y="1005818"/>
            <a:ext cx="5505223" cy="57821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34064C-598E-060D-7F71-E04315DA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93" y="1724418"/>
            <a:ext cx="5378726" cy="40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0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3300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3.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모델 정의 및 분석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81D98-3090-B3AF-6FD0-2B33B412D45B}"/>
              </a:ext>
            </a:extLst>
          </p:cNvPr>
          <p:cNvSpPr txBox="1"/>
          <p:nvPr/>
        </p:nvSpPr>
        <p:spPr>
          <a:xfrm>
            <a:off x="563758" y="4172941"/>
            <a:ext cx="9852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약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78%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정화도와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0.52%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의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loss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를 보임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9D04773A-18BF-15ED-57AD-1B313724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8" y="1329937"/>
            <a:ext cx="9852654" cy="189800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53840B-739A-351E-57C1-D9C53B1793BE}"/>
              </a:ext>
            </a:extLst>
          </p:cNvPr>
          <p:cNvSpPr txBox="1"/>
          <p:nvPr/>
        </p:nvSpPr>
        <p:spPr>
          <a:xfrm>
            <a:off x="563757" y="4958867"/>
            <a:ext cx="10298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•An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Analysis of Loss Functions for Binary Classification and Regression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논문에 의거해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loss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가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0.5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수준이면 유의미한 모델로 판단 하기에 유의미한 모델로 판단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.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38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마루 부리 Beta"/>
              </a:rPr>
              <a:t>4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결론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AF967-5500-F864-3C43-35CD8C9AA61D}"/>
              </a:ext>
            </a:extLst>
          </p:cNvPr>
          <p:cNvSpPr txBox="1"/>
          <p:nvPr/>
        </p:nvSpPr>
        <p:spPr>
          <a:xfrm>
            <a:off x="5840780" y="2074431"/>
            <a:ext cx="620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산악사고는 안전 재난 순위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위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CED39F07-9ECD-A82A-9877-4E29A642D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0" y="1727310"/>
            <a:ext cx="5130507" cy="315234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DDB95-2B8E-A5BA-0315-D99CC142BBBC}"/>
              </a:ext>
            </a:extLst>
          </p:cNvPr>
          <p:cNvSpPr txBox="1"/>
          <p:nvPr/>
        </p:nvSpPr>
        <p:spPr>
          <a:xfrm>
            <a:off x="5867844" y="3072650"/>
            <a:ext cx="640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재난 안전사고별 출동 도착 소요시간 가장 김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969061-1B47-99B9-EF5A-513D15380B76}"/>
              </a:ext>
            </a:extLst>
          </p:cNvPr>
          <p:cNvSpPr txBox="1"/>
          <p:nvPr/>
        </p:nvSpPr>
        <p:spPr>
          <a:xfrm>
            <a:off x="5867844" y="4091072"/>
            <a:ext cx="640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산악사고는 예방이 가장 중요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!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61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마루 부리 Beta"/>
              </a:rPr>
              <a:t>4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결론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4B18E4-8C6A-B5F1-183C-0FF005470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26" y="1098916"/>
            <a:ext cx="4195036" cy="54781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C7CFA4-86D3-F163-F469-778AA0AB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690" y="1098916"/>
            <a:ext cx="4069860" cy="54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마루 부리 Beta"/>
              </a:rPr>
              <a:t>4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결론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E7683-C4EE-11C3-B071-6E52827D01E8}"/>
              </a:ext>
            </a:extLst>
          </p:cNvPr>
          <p:cNvSpPr txBox="1"/>
          <p:nvPr/>
        </p:nvSpPr>
        <p:spPr>
          <a:xfrm>
            <a:off x="276031" y="1207189"/>
            <a:ext cx="620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개선 사항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C3AF6D4-709B-65C6-A336-8D6830A70E8E}"/>
              </a:ext>
            </a:extLst>
          </p:cNvPr>
          <p:cNvSpPr/>
          <p:nvPr/>
        </p:nvSpPr>
        <p:spPr>
          <a:xfrm>
            <a:off x="446072" y="2296293"/>
            <a:ext cx="1266940" cy="82626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A4CBB-42DE-6961-5AB1-0032C60ECACC}"/>
              </a:ext>
            </a:extLst>
          </p:cNvPr>
          <p:cNvSpPr txBox="1"/>
          <p:nvPr/>
        </p:nvSpPr>
        <p:spPr>
          <a:xfrm>
            <a:off x="1857118" y="2436241"/>
            <a:ext cx="620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실시간 데이터를 사용해 즉각 반영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4CBDCFA-9EB7-379F-4DD0-311D5DDB83C1}"/>
              </a:ext>
            </a:extLst>
          </p:cNvPr>
          <p:cNvSpPr/>
          <p:nvPr/>
        </p:nvSpPr>
        <p:spPr>
          <a:xfrm>
            <a:off x="446072" y="3583431"/>
            <a:ext cx="1266940" cy="82626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688D-02C4-A1E9-6C69-B82AD3C6F270}"/>
              </a:ext>
            </a:extLst>
          </p:cNvPr>
          <p:cNvSpPr txBox="1"/>
          <p:nvPr/>
        </p:nvSpPr>
        <p:spPr>
          <a:xfrm>
            <a:off x="1857118" y="3736177"/>
            <a:ext cx="620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더 다양한 정보 제공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7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2141C59-5D7C-3552-0C90-F87780ADED34}"/>
              </a:ext>
            </a:extLst>
          </p:cNvPr>
          <p:cNvSpPr/>
          <p:nvPr/>
        </p:nvSpPr>
        <p:spPr>
          <a:xfrm>
            <a:off x="707915" y="1173004"/>
            <a:ext cx="8554821" cy="2762698"/>
          </a:xfrm>
          <a:prstGeom prst="roundRect">
            <a:avLst>
              <a:gd name="adj" fmla="val 2847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5599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5.</a:t>
            </a: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서비스 활용 방안 및 기대효과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226B899-3B09-75F8-6626-5D23CCC1F0A7}"/>
              </a:ext>
            </a:extLst>
          </p:cNvPr>
          <p:cNvSpPr/>
          <p:nvPr/>
        </p:nvSpPr>
        <p:spPr>
          <a:xfrm>
            <a:off x="5208263" y="1620776"/>
            <a:ext cx="3600773" cy="1953907"/>
          </a:xfrm>
          <a:prstGeom prst="roundRect">
            <a:avLst>
              <a:gd name="adj" fmla="val 22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2485C5D-65AA-DA68-F467-29F2AD790005}"/>
              </a:ext>
            </a:extLst>
          </p:cNvPr>
          <p:cNvSpPr/>
          <p:nvPr/>
        </p:nvSpPr>
        <p:spPr>
          <a:xfrm>
            <a:off x="934282" y="1625460"/>
            <a:ext cx="3600773" cy="1953907"/>
          </a:xfrm>
          <a:prstGeom prst="roundRect">
            <a:avLst>
              <a:gd name="adj" fmla="val 22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F2F25-8FD2-5E9C-32C2-CCD6FF96B2FA}"/>
              </a:ext>
            </a:extLst>
          </p:cNvPr>
          <p:cNvSpPr txBox="1"/>
          <p:nvPr/>
        </p:nvSpPr>
        <p:spPr>
          <a:xfrm>
            <a:off x="934337" y="1624834"/>
            <a:ext cx="2966091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1100" b="1" dirty="0">
                <a:latin typeface="+mj-ea"/>
                <a:ea typeface="+mj-ea"/>
                <a:cs typeface="Arial" panose="020B0604020202020204" pitchFamily="34" charset="0"/>
              </a:rPr>
              <a:t>차 고객</a:t>
            </a:r>
            <a:endParaRPr lang="en-US" altLang="ko-KR" sz="11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  <a:ea typeface="+mj-ea"/>
                <a:cs typeface="Arial" panose="020B0604020202020204" pitchFamily="34" charset="0"/>
              </a:rPr>
              <a:t>매주 등산을 가는 시민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8C01A9-B4B0-539A-2D65-EC40BAEB18E9}"/>
              </a:ext>
            </a:extLst>
          </p:cNvPr>
          <p:cNvSpPr txBox="1"/>
          <p:nvPr/>
        </p:nvSpPr>
        <p:spPr>
          <a:xfrm>
            <a:off x="5208889" y="1615027"/>
            <a:ext cx="3082685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  <a:cs typeface="Arial" panose="020B0604020202020204" pitchFamily="34" charset="0"/>
              </a:rPr>
              <a:t>2</a:t>
            </a:r>
            <a:r>
              <a:rPr lang="ko-KR" altLang="en-US" sz="1100" b="1" dirty="0">
                <a:latin typeface="+mj-ea"/>
                <a:ea typeface="+mj-ea"/>
                <a:cs typeface="Arial" panose="020B0604020202020204" pitchFamily="34" charset="0"/>
              </a:rPr>
              <a:t>차 고객</a:t>
            </a:r>
            <a:endParaRPr lang="en-US" altLang="ko-KR" sz="11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산악사고에서 시민들을 구조하는 구조대</a:t>
            </a:r>
            <a:endParaRPr lang="en-US" altLang="ko-KR" sz="1100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16C2-FB60-CB58-9CF9-2F545A034167}"/>
              </a:ext>
            </a:extLst>
          </p:cNvPr>
          <p:cNvSpPr txBox="1"/>
          <p:nvPr/>
        </p:nvSpPr>
        <p:spPr>
          <a:xfrm>
            <a:off x="6643690" y="2144092"/>
            <a:ext cx="1798491" cy="14522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latin typeface="+mj-ea"/>
                <a:ea typeface="+mj-ea"/>
                <a:cs typeface="Arial" panose="020B0604020202020204" pitchFamily="34" charset="0"/>
              </a:rPr>
              <a:t>산악 구조대</a:t>
            </a:r>
            <a:endParaRPr lang="en-US" altLang="ko-KR" sz="1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b="1" dirty="0">
                <a:solidFill>
                  <a:srgbClr val="5C64CB"/>
                </a:solidFill>
                <a:latin typeface="+mj-ea"/>
                <a:ea typeface="+mj-ea"/>
                <a:cs typeface="Arial" panose="020B0604020202020204" pitchFamily="34" charset="0"/>
              </a:rPr>
              <a:t>#</a:t>
            </a:r>
            <a:r>
              <a:rPr lang="ko-KR" altLang="en-US" sz="1000" b="1" dirty="0">
                <a:solidFill>
                  <a:srgbClr val="5C64CB"/>
                </a:solidFill>
                <a:latin typeface="+mj-ea"/>
                <a:ea typeface="+mj-ea"/>
                <a:cs typeface="Arial" panose="020B0604020202020204" pitchFamily="34" charset="0"/>
              </a:rPr>
              <a:t>긴급구조</a:t>
            </a:r>
            <a:r>
              <a:rPr lang="en-US" altLang="ko-KR" sz="1000" b="1" dirty="0">
                <a:solidFill>
                  <a:srgbClr val="5C64CB"/>
                </a:solidFill>
                <a:latin typeface="+mj-ea"/>
                <a:ea typeface="+mj-ea"/>
                <a:cs typeface="Arial" panose="020B0604020202020204" pitchFamily="34" charset="0"/>
              </a:rPr>
              <a:t>#</a:t>
            </a:r>
            <a:r>
              <a:rPr lang="ko-KR" altLang="en-US" sz="1000" b="1" dirty="0">
                <a:solidFill>
                  <a:srgbClr val="5C64CB"/>
                </a:solidFill>
                <a:latin typeface="+mj-ea"/>
                <a:ea typeface="+mj-ea"/>
                <a:cs typeface="Arial" panose="020B0604020202020204" pitchFamily="34" charset="0"/>
              </a:rPr>
              <a:t>구조대</a:t>
            </a:r>
            <a:endParaRPr lang="en-US" altLang="ko-KR" sz="1000" b="1" dirty="0">
              <a:solidFill>
                <a:srgbClr val="5C64CB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  <a:cs typeface="Arial" panose="020B0604020202020204" pitchFamily="34" charset="0"/>
              </a:rPr>
              <a:t>산악구조대는 산악사고 발생이 예상되는 산을 집중적으로 관리하고 사고를 예방</a:t>
            </a:r>
            <a:r>
              <a:rPr lang="en-US" altLang="ko-KR" sz="1000" dirty="0"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+mj-ea"/>
                <a:ea typeface="+mj-ea"/>
                <a:cs typeface="Arial" panose="020B0604020202020204" pitchFamily="34" charset="0"/>
              </a:rPr>
              <a:t>피해를 최소화 할 수 있다</a:t>
            </a:r>
            <a:r>
              <a:rPr lang="en-US" altLang="ko-KR" sz="1000" dirty="0">
                <a:latin typeface="+mj-ea"/>
                <a:ea typeface="+mj-ea"/>
                <a:cs typeface="Arial" panose="020B0604020202020204" pitchFamily="34" charset="0"/>
              </a:rPr>
              <a:t>.</a:t>
            </a:r>
            <a:endParaRPr lang="ko-KR" altLang="en-US" sz="1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D70FEE-F623-D9E1-29C8-AE9FDBD5EE34}"/>
              </a:ext>
            </a:extLst>
          </p:cNvPr>
          <p:cNvSpPr txBox="1"/>
          <p:nvPr/>
        </p:nvSpPr>
        <p:spPr>
          <a:xfrm>
            <a:off x="2636620" y="2154414"/>
            <a:ext cx="1797943" cy="12214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latin typeface="+mj-ea"/>
                <a:ea typeface="+mj-ea"/>
                <a:cs typeface="Arial" panose="020B0604020202020204" pitchFamily="34" charset="0"/>
              </a:rPr>
              <a:t>김민수</a:t>
            </a:r>
            <a:r>
              <a:rPr lang="en-US" altLang="ko-KR" sz="1000" b="1" dirty="0">
                <a:latin typeface="+mj-ea"/>
                <a:ea typeface="+mj-ea"/>
                <a:cs typeface="Arial" panose="020B0604020202020204" pitchFamily="34" charset="0"/>
              </a:rPr>
              <a:t>(35)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 dirty="0">
                <a:solidFill>
                  <a:srgbClr val="5C64CB"/>
                </a:solidFill>
                <a:latin typeface="+mj-ea"/>
                <a:ea typeface="+mj-ea"/>
                <a:cs typeface="Arial" panose="020B0604020202020204" pitchFamily="34" charset="0"/>
              </a:rPr>
              <a:t>#</a:t>
            </a:r>
            <a:r>
              <a:rPr lang="ko-KR" altLang="en-US" sz="1000" b="1" dirty="0">
                <a:solidFill>
                  <a:srgbClr val="5C64CB"/>
                </a:solidFill>
                <a:latin typeface="+mj-ea"/>
                <a:ea typeface="+mj-ea"/>
                <a:cs typeface="Arial" panose="020B0604020202020204" pitchFamily="34" charset="0"/>
              </a:rPr>
              <a:t>산악동호회 </a:t>
            </a:r>
            <a:r>
              <a:rPr lang="en-US" altLang="ko-KR" sz="1000" b="1" dirty="0">
                <a:solidFill>
                  <a:srgbClr val="5C64CB"/>
                </a:solidFill>
                <a:latin typeface="+mj-ea"/>
                <a:ea typeface="+mj-ea"/>
                <a:cs typeface="Arial" panose="020B0604020202020204" pitchFamily="34" charset="0"/>
              </a:rPr>
              <a:t>#</a:t>
            </a:r>
            <a:r>
              <a:rPr lang="ko-KR" altLang="en-US" sz="1000" b="1" dirty="0">
                <a:solidFill>
                  <a:srgbClr val="5C64CB"/>
                </a:solidFill>
                <a:latin typeface="+mj-ea"/>
                <a:ea typeface="+mj-ea"/>
                <a:cs typeface="Arial" panose="020B0604020202020204" pitchFamily="34" charset="0"/>
              </a:rPr>
              <a:t>일반시민</a:t>
            </a:r>
            <a:endParaRPr lang="en-US" altLang="ko-KR" sz="1000" dirty="0">
              <a:solidFill>
                <a:srgbClr val="5C64CB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  <a:cs typeface="Arial" panose="020B0604020202020204" pitchFamily="34" charset="0"/>
              </a:rPr>
              <a:t>김민수씨는 등산 준비를 하면서</a:t>
            </a:r>
            <a:r>
              <a:rPr lang="en-US" altLang="ko-KR" sz="1000" dirty="0"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+mj-ea"/>
                <a:ea typeface="+mj-ea"/>
                <a:cs typeface="Arial" panose="020B0604020202020204" pitchFamily="34" charset="0"/>
              </a:rPr>
              <a:t>지난 주말에 비가 와서 어떤 산으로  갈지  고민중이다</a:t>
            </a:r>
            <a:r>
              <a:rPr lang="en-US" altLang="ko-KR" sz="1000" dirty="0">
                <a:latin typeface="+mj-ea"/>
                <a:ea typeface="+mj-ea"/>
                <a:cs typeface="Arial" panose="020B0604020202020204" pitchFamily="34" charset="0"/>
              </a:rPr>
              <a:t>. </a:t>
            </a:r>
            <a:endParaRPr lang="ko-KR" altLang="en-US" sz="1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713B1-5CA8-D546-8D47-57BCBA53FE9E}"/>
              </a:ext>
            </a:extLst>
          </p:cNvPr>
          <p:cNvSpPr txBox="1"/>
          <p:nvPr/>
        </p:nvSpPr>
        <p:spPr>
          <a:xfrm>
            <a:off x="1100872" y="1214917"/>
            <a:ext cx="466595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  <a:cs typeface="Arial" panose="020B0604020202020204" pitchFamily="34" charset="0"/>
              </a:rPr>
              <a:t>예상고객 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9A3DBCB-7330-8025-0DB9-AC5C1E6E48AD}"/>
              </a:ext>
            </a:extLst>
          </p:cNvPr>
          <p:cNvSpPr/>
          <p:nvPr/>
        </p:nvSpPr>
        <p:spPr>
          <a:xfrm>
            <a:off x="848873" y="1229184"/>
            <a:ext cx="287342" cy="301078"/>
          </a:xfrm>
          <a:prstGeom prst="roundRect">
            <a:avLst/>
          </a:prstGeom>
          <a:solidFill>
            <a:srgbClr val="5C64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latin typeface="+mj-ea"/>
                <a:ea typeface="+mj-ea"/>
                <a:cs typeface="Arial" panose="020B0604020202020204" pitchFamily="34" charset="0"/>
              </a:rPr>
              <a:t>1</a:t>
            </a:r>
            <a:endParaRPr lang="ko-KR" altLang="en-US" sz="1100" b="1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26" name="Picture 2" descr="긴급구조 119 - 위키백과, 우리 모두의 백과사전">
            <a:extLst>
              <a:ext uri="{FF2B5EF4-FFF2-40B4-BE49-F238E27FC236}">
                <a16:creationId xmlns:a16="http://schemas.microsoft.com/office/drawing/2014/main" id="{20C2A794-315C-45D4-C83B-FDC980A5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264" y="2315808"/>
            <a:ext cx="1302555" cy="5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1D992AD-A406-0BC4-757D-E7622A90E274}"/>
              </a:ext>
            </a:extLst>
          </p:cNvPr>
          <p:cNvSpPr/>
          <p:nvPr/>
        </p:nvSpPr>
        <p:spPr>
          <a:xfrm>
            <a:off x="707915" y="4213908"/>
            <a:ext cx="11040739" cy="2260777"/>
          </a:xfrm>
          <a:prstGeom prst="roundRect">
            <a:avLst>
              <a:gd name="adj" fmla="val 2847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j-ea"/>
                <a:ea typeface="+mj-ea"/>
                <a:cs typeface="Arial" panose="020B0604020202020204" pitchFamily="34" charset="0"/>
              </a:rPr>
              <a:t> </a:t>
            </a:r>
            <a:endParaRPr lang="ko-KR" altLang="en-US" sz="12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37" name="표 19">
            <a:extLst>
              <a:ext uri="{FF2B5EF4-FFF2-40B4-BE49-F238E27FC236}">
                <a16:creationId xmlns:a16="http://schemas.microsoft.com/office/drawing/2014/main" id="{417EEAB4-3075-B474-8E99-CEB87A443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26006"/>
              </p:ext>
            </p:extLst>
          </p:nvPr>
        </p:nvGraphicFramePr>
        <p:xfrm>
          <a:off x="964757" y="4723337"/>
          <a:ext cx="4811020" cy="1468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628">
                  <a:extLst>
                    <a:ext uri="{9D8B030D-6E8A-4147-A177-3AD203B41FA5}">
                      <a16:colId xmlns:a16="http://schemas.microsoft.com/office/drawing/2014/main" val="471013702"/>
                    </a:ext>
                  </a:extLst>
                </a:gridCol>
                <a:gridCol w="4272392">
                  <a:extLst>
                    <a:ext uri="{9D8B030D-6E8A-4147-A177-3AD203B41FA5}">
                      <a16:colId xmlns:a16="http://schemas.microsoft.com/office/drawing/2014/main" val="2809702320"/>
                    </a:ext>
                  </a:extLst>
                </a:gridCol>
              </a:tblGrid>
              <a:tr h="734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시민</a:t>
                      </a:r>
                    </a:p>
                  </a:txBody>
                  <a:tcPr marL="80781" marR="80781" marT="40391" marB="40391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산행을 갈 때 어떤 산을 갈지 쉽게 정하고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산행 루트 또한 정할 수 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80781" marR="80781" marT="40391" marB="403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583716"/>
                  </a:ext>
                </a:extLst>
              </a:tr>
              <a:tr h="734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구조대</a:t>
                      </a:r>
                    </a:p>
                  </a:txBody>
                  <a:tcPr marL="80781" marR="80781" marT="40391" marB="40391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위험도가 높은 산을 집중 관리할 수 있고 사고를 예방하고 피해를 최소화 할 수 있다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.</a:t>
                      </a:r>
                      <a:endParaRPr lang="ko-KR" altLang="en-US" sz="1050" baseline="30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0781" marR="80781" marT="40391" marB="403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55224"/>
                  </a:ext>
                </a:extLst>
              </a:tr>
            </a:tbl>
          </a:graphicData>
        </a:graphic>
      </p:graphicFrame>
      <p:graphicFrame>
        <p:nvGraphicFramePr>
          <p:cNvPr id="38" name="표 19">
            <a:extLst>
              <a:ext uri="{FF2B5EF4-FFF2-40B4-BE49-F238E27FC236}">
                <a16:creationId xmlns:a16="http://schemas.microsoft.com/office/drawing/2014/main" id="{1F548275-8B67-BB2B-CB3C-4A53F722B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725394"/>
              </p:ext>
            </p:extLst>
          </p:nvPr>
        </p:nvGraphicFramePr>
        <p:xfrm>
          <a:off x="6305892" y="4650147"/>
          <a:ext cx="4380288" cy="1565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3963">
                  <a:extLst>
                    <a:ext uri="{9D8B030D-6E8A-4147-A177-3AD203B41FA5}">
                      <a16:colId xmlns:a16="http://schemas.microsoft.com/office/drawing/2014/main" val="471013702"/>
                    </a:ext>
                  </a:extLst>
                </a:gridCol>
                <a:gridCol w="3306325">
                  <a:extLst>
                    <a:ext uri="{9D8B030D-6E8A-4147-A177-3AD203B41FA5}">
                      <a16:colId xmlns:a16="http://schemas.microsoft.com/office/drawing/2014/main" val="2809702320"/>
                    </a:ext>
                  </a:extLst>
                </a:gridCol>
              </a:tblGrid>
              <a:tr h="51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공공기관</a:t>
                      </a:r>
                      <a:endParaRPr lang="en-US" altLang="ko-KR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예산절감</a:t>
                      </a:r>
                      <a:endParaRPr lang="en-US" altLang="ko-KR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i="0" u="none" strike="noStrike" noProof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구조대에서 긴급 출동하는 비용을 줄여 구조대에서 활용하는 예산 절감 가능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583716"/>
                  </a:ext>
                </a:extLst>
              </a:tr>
              <a:tr h="51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시민의 안전 보장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u="none" strike="noStrike" noProof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사고를 줄여 산악사고를 통해 다치는 시민들의 안전을 보장할 수 있다</a:t>
                      </a:r>
                      <a:r>
                        <a:rPr lang="en-US" altLang="ko-KR" sz="1000" b="0" i="0" u="none" strike="noStrike" noProof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b="0" i="0" u="none" strike="noStrike" noProof="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63853"/>
                  </a:ext>
                </a:extLst>
              </a:tr>
              <a:tr h="51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코로나 이후 등반 </a:t>
                      </a:r>
                      <a:endParaRPr lang="en-US" altLang="ko-KR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활성화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코로나 활성화 된 등산 시장을 더욱 활성화하고 건강한 문화를 만들어 나갈 수 있다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b="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941282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7DD7E31E-96ED-CA29-D29B-D82B892506AF}"/>
              </a:ext>
            </a:extLst>
          </p:cNvPr>
          <p:cNvSpPr txBox="1"/>
          <p:nvPr/>
        </p:nvSpPr>
        <p:spPr>
          <a:xfrm>
            <a:off x="6096000" y="4365880"/>
            <a:ext cx="2453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  <a:cs typeface="Arial" panose="020B0604020202020204" pitchFamily="34" charset="0"/>
              </a:rPr>
              <a:t>간접적 기대효과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410BDE-5B84-D872-CCC7-4706FB0D9EDA}"/>
              </a:ext>
            </a:extLst>
          </p:cNvPr>
          <p:cNvSpPr txBox="1"/>
          <p:nvPr/>
        </p:nvSpPr>
        <p:spPr>
          <a:xfrm>
            <a:off x="959915" y="3886125"/>
            <a:ext cx="119507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  <a:cs typeface="Arial" panose="020B0604020202020204" pitchFamily="34" charset="0"/>
              </a:rPr>
              <a:t>기대효과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E989588-76D5-DAEA-6D9B-612AC5BB2713}"/>
              </a:ext>
            </a:extLst>
          </p:cNvPr>
          <p:cNvSpPr/>
          <p:nvPr/>
        </p:nvSpPr>
        <p:spPr>
          <a:xfrm>
            <a:off x="707915" y="3914499"/>
            <a:ext cx="278774" cy="283837"/>
          </a:xfrm>
          <a:prstGeom prst="roundRect">
            <a:avLst/>
          </a:prstGeom>
          <a:solidFill>
            <a:srgbClr val="5C64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j-ea"/>
                <a:ea typeface="+mj-ea"/>
                <a:cs typeface="Arial" panose="020B0604020202020204" pitchFamily="34" charset="0"/>
              </a:rPr>
              <a:t>2</a:t>
            </a:r>
            <a:endParaRPr lang="ko-KR" altLang="en-US" sz="12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F4A430-80F4-919E-6CCA-42EA9F7BC241}"/>
              </a:ext>
            </a:extLst>
          </p:cNvPr>
          <p:cNvSpPr txBox="1"/>
          <p:nvPr/>
        </p:nvSpPr>
        <p:spPr>
          <a:xfrm>
            <a:off x="710085" y="4433832"/>
            <a:ext cx="2453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  <a:cs typeface="Arial" panose="020B0604020202020204" pitchFamily="34" charset="0"/>
              </a:rPr>
              <a:t>직접적 기대효과</a:t>
            </a:r>
          </a:p>
        </p:txBody>
      </p:sp>
      <p:pic>
        <p:nvPicPr>
          <p:cNvPr id="1028" name="Picture 4" descr="등산가 - 무료 사람들개 아이콘">
            <a:extLst>
              <a:ext uri="{FF2B5EF4-FFF2-40B4-BE49-F238E27FC236}">
                <a16:creationId xmlns:a16="http://schemas.microsoft.com/office/drawing/2014/main" id="{958F8868-8421-1260-CE92-B9EC009C5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84" y="2144092"/>
            <a:ext cx="1339534" cy="133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67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1223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마루 부리 Beta"/>
              </a:rPr>
              <a:t>6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시연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04432CA-B21D-C6D2-5972-8EA82FEB5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5" b="8552"/>
          <a:stretch/>
        </p:blipFill>
        <p:spPr>
          <a:xfrm>
            <a:off x="1252854" y="1241357"/>
            <a:ext cx="9686291" cy="47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1223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마루 부리 Beta"/>
              </a:rPr>
              <a:t>6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시연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7D5F4F-8660-5350-4F60-3E05B9314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" t="2370" b="8418"/>
          <a:stretch/>
        </p:blipFill>
        <p:spPr>
          <a:xfrm>
            <a:off x="2078479" y="919850"/>
            <a:ext cx="7826564" cy="39478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8460A1-8E24-DCF2-36FD-0132CE296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9" t="3423" r="2799"/>
          <a:stretch/>
        </p:blipFill>
        <p:spPr>
          <a:xfrm>
            <a:off x="2078479" y="3163963"/>
            <a:ext cx="7826564" cy="35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등산 남성 산 - Pixabay의 무료 이미지">
            <a:extLst>
              <a:ext uri="{FF2B5EF4-FFF2-40B4-BE49-F238E27FC236}">
                <a16:creationId xmlns:a16="http://schemas.microsoft.com/office/drawing/2014/main" id="{E7CD88CF-0649-3EEE-D170-192D3CB6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79037" cy="42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43563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발표 순서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896079" y="5046223"/>
            <a:ext cx="4270255" cy="523220"/>
            <a:chOff x="1320852" y="4758750"/>
            <a:chExt cx="4270255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770947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문제 정의 및 연구목적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896079" y="5746670"/>
            <a:ext cx="4223607" cy="523220"/>
            <a:chOff x="1320852" y="4758750"/>
            <a:chExt cx="4223607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724299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데이터 정의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4130266" y="5046223"/>
            <a:ext cx="4260924" cy="523220"/>
            <a:chOff x="1320852" y="4758750"/>
            <a:chExt cx="4260924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1761616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모델 정의 및 분석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DDCE4-00BC-EF0B-24F4-B2623B728405}"/>
              </a:ext>
            </a:extLst>
          </p:cNvPr>
          <p:cNvGrpSpPr/>
          <p:nvPr/>
        </p:nvGrpSpPr>
        <p:grpSpPr>
          <a:xfrm>
            <a:off x="4130266" y="5651029"/>
            <a:ext cx="4260924" cy="523220"/>
            <a:chOff x="1320852" y="4758750"/>
            <a:chExt cx="4260924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7466D4-3CFB-BBA5-95BE-1A7E9349A959}"/>
                </a:ext>
              </a:extLst>
            </p:cNvPr>
            <p:cNvSpPr txBox="1"/>
            <p:nvPr/>
          </p:nvSpPr>
          <p:spPr>
            <a:xfrm>
              <a:off x="1761616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결론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F812BF-ADD5-F621-74DC-08716AD4B2CD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BF2E80-49E5-CC4A-6392-44364803CEED}"/>
              </a:ext>
            </a:extLst>
          </p:cNvPr>
          <p:cNvGrpSpPr/>
          <p:nvPr/>
        </p:nvGrpSpPr>
        <p:grpSpPr>
          <a:xfrm>
            <a:off x="6960973" y="5046223"/>
            <a:ext cx="4260924" cy="523220"/>
            <a:chOff x="1320852" y="4758750"/>
            <a:chExt cx="4260924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9F5D06-A2BF-6D1D-4E51-F4751EFFA7DA}"/>
                </a:ext>
              </a:extLst>
            </p:cNvPr>
            <p:cNvSpPr txBox="1"/>
            <p:nvPr/>
          </p:nvSpPr>
          <p:spPr>
            <a:xfrm>
              <a:off x="1761616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C30373-B666-F058-A53B-459F8133EAE4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5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1223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마루 부리 Beta"/>
              </a:rPr>
              <a:t>6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시연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8E4BF-EB19-7402-61EB-4C59E4B44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6" r="2672"/>
          <a:stretch/>
        </p:blipFill>
        <p:spPr>
          <a:xfrm>
            <a:off x="399818" y="1118072"/>
            <a:ext cx="11288462" cy="557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3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8BA7EAA-1F92-A42F-F861-031C3E9C0DE2}"/>
              </a:ext>
            </a:extLst>
          </p:cNvPr>
          <p:cNvSpPr/>
          <p:nvPr/>
        </p:nvSpPr>
        <p:spPr>
          <a:xfrm>
            <a:off x="0" y="0"/>
            <a:ext cx="12192000" cy="6857997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593025" y="2824480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767390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45993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1.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</a:t>
            </a:r>
            <a:r>
              <a:rPr lang="ko-KR" altLang="en-US" sz="3200" dirty="0"/>
              <a:t>문제 정의 및 연구 목적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F8105-A50E-17C9-F7BD-CC5633AD77E9}"/>
              </a:ext>
            </a:extLst>
          </p:cNvPr>
          <p:cNvSpPr txBox="1"/>
          <p:nvPr/>
        </p:nvSpPr>
        <p:spPr>
          <a:xfrm>
            <a:off x="705102" y="4911974"/>
            <a:ext cx="287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2011-&gt; 4352</a:t>
            </a:r>
            <a:r>
              <a:rPr lang="ko-KR" altLang="en-US" sz="2400" b="1" dirty="0">
                <a:solidFill>
                  <a:schemeClr val="bg1"/>
                </a:solidFill>
              </a:rPr>
              <a:t>건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D6FD2D-17CE-5A94-E0C6-93C5662BA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2" y="1422806"/>
            <a:ext cx="5768057" cy="3026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AE0DDE9-0294-22D4-C2E5-2C70BBE0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36" y="1422806"/>
            <a:ext cx="4294909" cy="29915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7AC39-5A83-62C8-59C9-A9B01E16D28A}"/>
              </a:ext>
            </a:extLst>
          </p:cNvPr>
          <p:cNvSpPr txBox="1"/>
          <p:nvPr/>
        </p:nvSpPr>
        <p:spPr>
          <a:xfrm>
            <a:off x="705102" y="5516827"/>
            <a:ext cx="287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2012-&gt; 8602</a:t>
            </a:r>
            <a:r>
              <a:rPr lang="ko-KR" altLang="en-US" sz="2400" b="1" dirty="0">
                <a:solidFill>
                  <a:schemeClr val="bg1"/>
                </a:solidFill>
              </a:rPr>
              <a:t>건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52C75-3BF9-0A6F-5EC2-3CAA2013329C}"/>
              </a:ext>
            </a:extLst>
          </p:cNvPr>
          <p:cNvSpPr txBox="1"/>
          <p:nvPr/>
        </p:nvSpPr>
        <p:spPr>
          <a:xfrm>
            <a:off x="4902505" y="5125667"/>
            <a:ext cx="5411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그 후 매년 약 </a:t>
            </a:r>
            <a:r>
              <a:rPr lang="en-US" altLang="ko-KR" sz="3200" b="1" dirty="0">
                <a:solidFill>
                  <a:schemeClr val="bg1"/>
                </a:solidFill>
              </a:rPr>
              <a:t>9000</a:t>
            </a:r>
            <a:r>
              <a:rPr lang="ko-KR" altLang="en-US" sz="3200" b="1" dirty="0">
                <a:solidFill>
                  <a:schemeClr val="bg1"/>
                </a:solidFill>
              </a:rPr>
              <a:t>건 유지</a:t>
            </a:r>
            <a:r>
              <a:rPr lang="en-US" altLang="ko-KR" sz="32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A19EC-20BB-C1C3-606D-A40DB4DB2DFF}"/>
              </a:ext>
            </a:extLst>
          </p:cNvPr>
          <p:cNvSpPr txBox="1"/>
          <p:nvPr/>
        </p:nvSpPr>
        <p:spPr>
          <a:xfrm>
            <a:off x="6201239" y="6040047"/>
            <a:ext cx="553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하지만 산악사고 관한 연구 거의</a:t>
            </a:r>
            <a:r>
              <a:rPr lang="en-US" altLang="ko-KR" sz="2400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E856DF9-A54A-5092-1174-5C1901CA3138}"/>
              </a:ext>
            </a:extLst>
          </p:cNvPr>
          <p:cNvSpPr/>
          <p:nvPr/>
        </p:nvSpPr>
        <p:spPr>
          <a:xfrm>
            <a:off x="3579510" y="5173584"/>
            <a:ext cx="1117084" cy="5232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8787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4451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1.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lang="ko-KR" altLang="en-US" sz="3200" dirty="0"/>
              <a:t>문제 정의 및 연구목적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F9F20-0D17-C18F-B809-5B563A8EA6F3}"/>
              </a:ext>
            </a:extLst>
          </p:cNvPr>
          <p:cNvSpPr txBox="1"/>
          <p:nvPr/>
        </p:nvSpPr>
        <p:spPr>
          <a:xfrm>
            <a:off x="1505148" y="1777227"/>
            <a:ext cx="576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Bauhaus 93" panose="04030905020B02020C02" pitchFamily="82" charset="0"/>
              </a:rPr>
              <a:t>• </a:t>
            </a:r>
            <a:r>
              <a:rPr kumimoji="0" lang="ko-KR" altLang="en-US" sz="24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등산객들에게  산악사고를  예방하는  방안 제시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D65F726-BC30-B9A9-2AF2-82D17AF28E42}"/>
              </a:ext>
            </a:extLst>
          </p:cNvPr>
          <p:cNvSpPr/>
          <p:nvPr/>
        </p:nvSpPr>
        <p:spPr>
          <a:xfrm>
            <a:off x="255712" y="1614720"/>
            <a:ext cx="872886" cy="83364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D0E8F1C-0A75-A3CD-AB43-BAF071CD2878}"/>
              </a:ext>
            </a:extLst>
          </p:cNvPr>
          <p:cNvSpPr/>
          <p:nvPr/>
        </p:nvSpPr>
        <p:spPr>
          <a:xfrm>
            <a:off x="311439" y="3023504"/>
            <a:ext cx="872886" cy="83364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B03D8-4E0C-737A-D275-4A96D736A320}"/>
              </a:ext>
            </a:extLst>
          </p:cNvPr>
          <p:cNvSpPr txBox="1"/>
          <p:nvPr/>
        </p:nvSpPr>
        <p:spPr>
          <a:xfrm>
            <a:off x="1540726" y="3198167"/>
            <a:ext cx="10796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Bauhaus 93" panose="04030905020B02020C02" pitchFamily="82" charset="0"/>
              </a:rPr>
              <a:t>• </a:t>
            </a:r>
            <a:r>
              <a:rPr kumimoji="0" lang="ko-KR" altLang="en-US" sz="24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지자체에 구조대 인원 배치 전략을 돕거나 위험 지역을 효율적으로 관리하기 위한 정보 제시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232568A-0F82-3B22-D31B-47401D76D2C4}"/>
              </a:ext>
            </a:extLst>
          </p:cNvPr>
          <p:cNvSpPr/>
          <p:nvPr/>
        </p:nvSpPr>
        <p:spPr>
          <a:xfrm>
            <a:off x="337543" y="4615573"/>
            <a:ext cx="872886" cy="83364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58F51-8125-C29C-DFBC-7FADF71E3349}"/>
              </a:ext>
            </a:extLst>
          </p:cNvPr>
          <p:cNvSpPr txBox="1"/>
          <p:nvPr/>
        </p:nvSpPr>
        <p:spPr>
          <a:xfrm>
            <a:off x="1540726" y="4801560"/>
            <a:ext cx="6718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Bauhaus 93" panose="04030905020B02020C02" pitchFamily="82" charset="0"/>
              </a:rPr>
              <a:t>• </a:t>
            </a:r>
            <a:r>
              <a:rPr kumimoji="0" lang="ko-KR" altLang="en-US" sz="24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인명피해 최소화</a:t>
            </a:r>
            <a:r>
              <a:rPr kumimoji="0" lang="en-US" altLang="ko-KR" sz="24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,  </a:t>
            </a:r>
            <a:r>
              <a:rPr kumimoji="0" lang="ko-KR" altLang="en-US" sz="24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사고비율 감소</a:t>
            </a:r>
            <a:r>
              <a:rPr kumimoji="0" lang="en-US" altLang="ko-KR" sz="24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, </a:t>
            </a:r>
            <a:r>
              <a:rPr kumimoji="0" lang="ko-KR" altLang="en-US" sz="24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산악 사고 위험도 예측</a:t>
            </a:r>
          </a:p>
        </p:txBody>
      </p:sp>
    </p:spTree>
    <p:extLst>
      <p:ext uri="{BB962C8B-B14F-4D97-AF65-F5344CB8AC3E}">
        <p14:creationId xmlns:p14="http://schemas.microsoft.com/office/powerpoint/2010/main" val="2961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4506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1.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</a:t>
            </a:r>
            <a:r>
              <a:rPr lang="ko-KR" altLang="en-US" sz="3200" dirty="0"/>
              <a:t>문제 정의 및 연구목적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F9F20-0D17-C18F-B809-5B563A8EA6F3}"/>
              </a:ext>
            </a:extLst>
          </p:cNvPr>
          <p:cNvSpPr txBox="1"/>
          <p:nvPr/>
        </p:nvSpPr>
        <p:spPr>
          <a:xfrm>
            <a:off x="1147070" y="1314644"/>
            <a:ext cx="11044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bg1"/>
                </a:solidFill>
                <a:latin typeface="Bauhaus 93" panose="04030905020B02020C02" pitchFamily="82" charset="0"/>
              </a:rPr>
              <a:t>• </a:t>
            </a:r>
            <a:r>
              <a:rPr kumimoji="0" lang="ko-KR" altLang="en-US" sz="20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산악사고 현황 데이터와 종관기상관측 데이터를 연계할 수 있는 방안 모색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AFDCC2-0469-0A0B-6A28-843404076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444" y="2591028"/>
            <a:ext cx="3048157" cy="8826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BC51AF-014E-8693-E26E-122C3CAA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444" y="3438802"/>
            <a:ext cx="4122777" cy="4801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AE73D4-7143-3131-E578-1A1882B26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11" y="2528522"/>
            <a:ext cx="2339543" cy="3734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B5046C-1314-C3D8-C497-1AE1D14CBC87}"/>
              </a:ext>
            </a:extLst>
          </p:cNvPr>
          <p:cNvSpPr txBox="1"/>
          <p:nvPr/>
        </p:nvSpPr>
        <p:spPr>
          <a:xfrm>
            <a:off x="1147070" y="1887760"/>
            <a:ext cx="11044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bg1"/>
                </a:solidFill>
                <a:latin typeface="Bauhaus 93" panose="04030905020B02020C02" pitchFamily="82" charset="0"/>
              </a:rPr>
              <a:t>• </a:t>
            </a:r>
            <a:r>
              <a:rPr kumimoji="0" lang="ko-KR" altLang="en-US" sz="20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마루 부리 Beta"/>
                <a:cs typeface="+mn-cs"/>
              </a:rPr>
              <a:t>선행 연구 및 다양한 사고 예측 연구를 참고해 빅데이터 기반 산악사고 원인 예측 모델 개발</a:t>
            </a:r>
          </a:p>
        </p:txBody>
      </p:sp>
    </p:spTree>
    <p:extLst>
      <p:ext uri="{BB962C8B-B14F-4D97-AF65-F5344CB8AC3E}">
        <p14:creationId xmlns:p14="http://schemas.microsoft.com/office/powerpoint/2010/main" val="274819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2.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데이터 정의</a:t>
            </a:r>
            <a:endParaRPr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F9F20-0D17-C18F-B809-5B563A8EA6F3}"/>
              </a:ext>
            </a:extLst>
          </p:cNvPr>
          <p:cNvSpPr txBox="1"/>
          <p:nvPr/>
        </p:nvSpPr>
        <p:spPr>
          <a:xfrm>
            <a:off x="490731" y="988303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 </a:t>
            </a:r>
            <a:r>
              <a:rPr lang="ko-KR" altLang="en-US" sz="2400" b="1" spc="-300" dirty="0">
                <a:solidFill>
                  <a:schemeClr val="bg1"/>
                </a:solidFill>
                <a:latin typeface="+mj-lt"/>
              </a:rPr>
              <a:t>사용</a:t>
            </a:r>
            <a:r>
              <a:rPr lang="en-US" altLang="ko-KR" sz="2400" b="1" spc="-300" dirty="0">
                <a:solidFill>
                  <a:schemeClr val="bg1"/>
                </a:solidFill>
                <a:latin typeface="+mj-lt"/>
              </a:rPr>
              <a:t>  </a:t>
            </a:r>
            <a:r>
              <a:rPr lang="ko-KR" altLang="en-US" sz="2400" b="1" spc="-300" dirty="0">
                <a:solidFill>
                  <a:schemeClr val="bg1"/>
                </a:solidFill>
                <a:latin typeface="+mj-lt"/>
              </a:rPr>
              <a:t>데이터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A581D-F068-3A7E-D93A-7482E07FED1F}"/>
              </a:ext>
            </a:extLst>
          </p:cNvPr>
          <p:cNvSpPr txBox="1"/>
          <p:nvPr/>
        </p:nvSpPr>
        <p:spPr>
          <a:xfrm>
            <a:off x="218833" y="1438021"/>
            <a:ext cx="661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 </a:t>
            </a:r>
            <a:r>
              <a:rPr lang="ko-KR" altLang="en-US" sz="2400" b="1" spc="-300" dirty="0" err="1">
                <a:solidFill>
                  <a:schemeClr val="bg1"/>
                </a:solidFill>
                <a:latin typeface="+mj-lt"/>
              </a:rPr>
              <a:t>소방청</a:t>
            </a:r>
            <a:r>
              <a:rPr lang="ko-KR" altLang="en-US" sz="2400" b="1" spc="-300" dirty="0">
                <a:solidFill>
                  <a:schemeClr val="bg1"/>
                </a:solidFill>
                <a:latin typeface="+mj-lt"/>
              </a:rPr>
              <a:t> 산악사고 데이터</a:t>
            </a:r>
            <a:r>
              <a:rPr lang="en-US" altLang="ko-KR" sz="2400" b="1" spc="-300" dirty="0">
                <a:solidFill>
                  <a:schemeClr val="bg1"/>
                </a:solidFill>
                <a:latin typeface="+mj-lt"/>
              </a:rPr>
              <a:t>  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A48597-1EB8-F05A-298C-7DF95A320A66}"/>
              </a:ext>
            </a:extLst>
          </p:cNvPr>
          <p:cNvSpPr txBox="1"/>
          <p:nvPr/>
        </p:nvSpPr>
        <p:spPr>
          <a:xfrm>
            <a:off x="255712" y="3942112"/>
            <a:ext cx="661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기상청 종관 기상 관측 데이터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(ASOS)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 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7901034-B9D3-C621-2C12-176A95FEF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04"/>
          <a:stretch/>
        </p:blipFill>
        <p:spPr>
          <a:xfrm>
            <a:off x="727410" y="1898272"/>
            <a:ext cx="5115042" cy="1973199"/>
          </a:xfrm>
          <a:prstGeom prst="rect">
            <a:avLst/>
          </a:prstGeom>
        </p:spPr>
      </p:pic>
      <p:pic>
        <p:nvPicPr>
          <p:cNvPr id="6" name="_x368540144">
            <a:extLst>
              <a:ext uri="{FF2B5EF4-FFF2-40B4-BE49-F238E27FC236}">
                <a16:creationId xmlns:a16="http://schemas.microsoft.com/office/drawing/2014/main" id="{D51C24D5-5232-FB5E-87F4-9B2626FA9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7410" y="4553888"/>
            <a:ext cx="9254120" cy="17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9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53437" y="808621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2.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데이터 정의</a:t>
            </a:r>
            <a:endParaRPr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C1BB9-D25C-2C9A-EC26-5F7C62FB6ECA}"/>
              </a:ext>
            </a:extLst>
          </p:cNvPr>
          <p:cNvSpPr txBox="1"/>
          <p:nvPr/>
        </p:nvSpPr>
        <p:spPr>
          <a:xfrm>
            <a:off x="856539" y="5084197"/>
            <a:ext cx="957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kumimoji="0" lang="ko-KR" altLang="en-US" sz="24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지점 코드와 </a:t>
            </a:r>
            <a:r>
              <a:rPr kumimoji="0" lang="en-US" altLang="ko-KR" sz="24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report _time _simple</a:t>
            </a:r>
            <a:r>
              <a:rPr kumimoji="0" lang="ko-KR" altLang="en-US" sz="24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을 통해 시 단위로 </a:t>
            </a:r>
            <a:endParaRPr kumimoji="0" lang="en-US" altLang="ko-KR" sz="240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0" lang="ko-KR" altLang="en-US" sz="24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날씨 데이터와 산악 사고 데이터를 </a:t>
            </a:r>
            <a:r>
              <a:rPr kumimoji="0" lang="en-US" altLang="ko-KR" sz="24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kumimoji="0" lang="ko-KR" altLang="en-US" sz="24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후</a:t>
            </a:r>
            <a:r>
              <a:rPr kumimoji="0" lang="en-US" altLang="ko-KR" sz="24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ko-KR" altLang="en-US" sz="24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상관관계 분석을 통해 </a:t>
            </a:r>
            <a:r>
              <a:rPr kumimoji="0" lang="en-US" altLang="ko-KR" sz="24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kumimoji="0" lang="ko-KR" altLang="en-US" sz="24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분류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EDE045-8B61-0F05-8EA4-A2243217A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91" y="1385914"/>
            <a:ext cx="7531487" cy="34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5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3300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3.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모델 정의 및 분석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15685DC-8066-F6C7-6027-7604D2C8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9" y="1336611"/>
            <a:ext cx="4284142" cy="29229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B2C0F1C-76E5-91CF-DD27-B90A6F80E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9" y="4449202"/>
            <a:ext cx="5955229" cy="224626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BAF967-5500-F864-3C43-35CD8C9AA61D}"/>
              </a:ext>
            </a:extLst>
          </p:cNvPr>
          <p:cNvSpPr txBox="1"/>
          <p:nvPr/>
        </p:nvSpPr>
        <p:spPr>
          <a:xfrm>
            <a:off x="5361712" y="1941080"/>
            <a:ext cx="6616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산악 자전거 사고 위험예측 모델 논문을 참고해</a:t>
            </a:r>
            <a:endParaRPr lang="en-US" altLang="ko-KR" sz="2400" dirty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+mn-cs"/>
              </a:rPr>
              <a:t>모델 선택</a:t>
            </a:r>
            <a:r>
              <a:rPr kumimoji="0" lang="en-US" altLang="ko-KR" sz="24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+mn-cs"/>
              </a:rPr>
              <a:t>.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9ACE2-D037-0E6B-F3C7-DFD23F91E184}"/>
              </a:ext>
            </a:extLst>
          </p:cNvPr>
          <p:cNvSpPr txBox="1"/>
          <p:nvPr/>
        </p:nvSpPr>
        <p:spPr>
          <a:xfrm>
            <a:off x="5361711" y="3013501"/>
            <a:ext cx="7038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•SVM, </a:t>
            </a:r>
            <a:r>
              <a:rPr lang="en-US" altLang="ko-KR" sz="2400" dirty="0" err="1">
                <a:solidFill>
                  <a:schemeClr val="bg1"/>
                </a:solidFill>
                <a:latin typeface="+mj-lt"/>
              </a:rPr>
              <a:t>XGBoost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, Neural Network 3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가지 모델이 우수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81D98-3090-B3AF-6FD0-2B33B412D45B}"/>
              </a:ext>
            </a:extLst>
          </p:cNvPr>
          <p:cNvSpPr txBox="1"/>
          <p:nvPr/>
        </p:nvSpPr>
        <p:spPr>
          <a:xfrm>
            <a:off x="6563464" y="4736792"/>
            <a:ext cx="562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•DNN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최종 선택</a:t>
            </a:r>
            <a:endParaRPr lang="en-US" altLang="ko-KR" sz="2400" dirty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데이터의 양이 많고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연속형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범주형 변수가 있어 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DNN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활용 </a:t>
            </a:r>
            <a:endParaRPr kumimoji="0" lang="ko-KR" altLang="en-US" sz="240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2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3A5C3838-D119-C870-BB08-8159BCD7CF5E}"/>
              </a:ext>
            </a:extLst>
          </p:cNvPr>
          <p:cNvSpPr/>
          <p:nvPr/>
        </p:nvSpPr>
        <p:spPr>
          <a:xfrm>
            <a:off x="144106" y="817952"/>
            <a:ext cx="12047894" cy="6040045"/>
          </a:xfrm>
          <a:custGeom>
            <a:avLst/>
            <a:gdLst/>
            <a:ahLst/>
            <a:cxnLst/>
            <a:rect l="l" t="t" r="r" b="b"/>
            <a:pathLst>
              <a:path w="4799330" h="4592320">
                <a:moveTo>
                  <a:pt x="4799076" y="0"/>
                </a:moveTo>
                <a:lnTo>
                  <a:pt x="0" y="0"/>
                </a:lnTo>
                <a:lnTo>
                  <a:pt x="0" y="4591812"/>
                </a:lnTo>
                <a:lnTo>
                  <a:pt x="4799076" y="4591812"/>
                </a:lnTo>
                <a:lnTo>
                  <a:pt x="47990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255712" y="81795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0973" y="162537"/>
            <a:ext cx="3300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3.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  모델 정의 및 분석</a:t>
            </a:r>
            <a:endParaRPr kumimoji="0" lang="ko-KR" altLang="en-US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AF967-5500-F864-3C43-35CD8C9AA61D}"/>
              </a:ext>
            </a:extLst>
          </p:cNvPr>
          <p:cNvSpPr txBox="1"/>
          <p:nvPr/>
        </p:nvSpPr>
        <p:spPr>
          <a:xfrm>
            <a:off x="399818" y="1368271"/>
            <a:ext cx="661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모델 평가 기준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9ACE2-D037-0E6B-F3C7-DFD23F91E184}"/>
              </a:ext>
            </a:extLst>
          </p:cNvPr>
          <p:cNvSpPr txBox="1"/>
          <p:nvPr/>
        </p:nvSpPr>
        <p:spPr>
          <a:xfrm>
            <a:off x="2179586" y="2436420"/>
            <a:ext cx="6908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+mn-cs"/>
              </a:rPr>
              <a:t>예측 모델 까지 만든 사례가 없어 정확한 평가 기준 찾기 어려움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0BC5D0-072E-107C-42FC-9A7C1986CFD4}"/>
              </a:ext>
            </a:extLst>
          </p:cNvPr>
          <p:cNvSpPr/>
          <p:nvPr/>
        </p:nvSpPr>
        <p:spPr>
          <a:xfrm>
            <a:off x="545223" y="2251012"/>
            <a:ext cx="1192710" cy="69859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F576D22-EBEE-46BB-8C24-00452D808538}"/>
              </a:ext>
            </a:extLst>
          </p:cNvPr>
          <p:cNvSpPr/>
          <p:nvPr/>
        </p:nvSpPr>
        <p:spPr>
          <a:xfrm>
            <a:off x="545223" y="3517703"/>
            <a:ext cx="1192710" cy="69859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2DC51-53BC-0114-29BF-3D0181D023A3}"/>
              </a:ext>
            </a:extLst>
          </p:cNvPr>
          <p:cNvSpPr txBox="1"/>
          <p:nvPr/>
        </p:nvSpPr>
        <p:spPr>
          <a:xfrm>
            <a:off x="2179585" y="3590584"/>
            <a:ext cx="690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spc="-300" dirty="0">
                <a:solidFill>
                  <a:schemeClr val="bg1"/>
                </a:solidFill>
                <a:latin typeface="+mj-lt"/>
              </a:rPr>
              <a:t>참조한 논문의 모델 </a:t>
            </a:r>
            <a:r>
              <a:rPr lang="en-US" altLang="ko-KR" sz="2400" b="1" spc="-300" dirty="0">
                <a:solidFill>
                  <a:schemeClr val="bg1"/>
                </a:solidFill>
                <a:latin typeface="+mj-lt"/>
              </a:rPr>
              <a:t>Accuracy</a:t>
            </a:r>
            <a:r>
              <a:rPr lang="ko-KR" altLang="en-US" sz="2400" b="1" spc="-300" dirty="0">
                <a:solidFill>
                  <a:schemeClr val="bg1"/>
                </a:solidFill>
                <a:latin typeface="+mj-lt"/>
              </a:rPr>
              <a:t>를 참고해 </a:t>
            </a:r>
            <a:r>
              <a:rPr lang="en-US" altLang="ko-KR" sz="2400" b="1" spc="-300" dirty="0">
                <a:solidFill>
                  <a:schemeClr val="bg1"/>
                </a:solidFill>
                <a:latin typeface="+mj-lt"/>
              </a:rPr>
              <a:t>75</a:t>
            </a:r>
            <a:r>
              <a:rPr lang="ko-KR" altLang="en-US" sz="2400" b="1" spc="-300" dirty="0">
                <a:solidFill>
                  <a:schemeClr val="bg1"/>
                </a:solidFill>
                <a:latin typeface="+mj-lt"/>
              </a:rPr>
              <a:t>프로 까지 향상 목표</a:t>
            </a:r>
            <a:endParaRPr kumimoji="0" lang="ko-KR" altLang="en-US" sz="2400" b="1" i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30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</TotalTime>
  <Words>602</Words>
  <Application>Microsoft Office PowerPoint</Application>
  <PresentationFormat>와이드스크린</PresentationFormat>
  <Paragraphs>124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마루 부리 Beta</vt:lpstr>
      <vt:lpstr>함초롬돋움</vt:lpstr>
      <vt:lpstr>Arial</vt:lpstr>
      <vt:lpstr>Bauhaus 93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8 tonyahn</cp:lastModifiedBy>
  <cp:revision>100</cp:revision>
  <dcterms:created xsi:type="dcterms:W3CDTF">2020-11-18T01:48:02Z</dcterms:created>
  <dcterms:modified xsi:type="dcterms:W3CDTF">2023-09-11T07:50:30Z</dcterms:modified>
</cp:coreProperties>
</file>